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155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39ed7e0d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dbc699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818964c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a8216b8e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1a8216b8e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展开式系数求解的常考模型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08411088?pid=39ed7e0d0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求展开式的系数问题主要有二项展开式问题、多个二项式问题、三项展开式问题等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，重点均是对二项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式定理的考查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fd3d8087?pid=9dbc6994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1.二项展开式问题</a:t>
            </a:r>
            <a:endParaRPr lang="en-US" altLang="zh-CN" sz="1800" dirty="0"/>
          </a:p>
        </p:txBody>
      </p:sp>
      <p:pic>
        <p:nvPicPr>
          <p:cNvPr id="3" name="P_4_BD#efd3d8087?pid=9dbc6994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39696" y="1580634"/>
            <a:ext cx="7909560" cy="2167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fd3d8087?pid=9dbc6994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2.多个二项式问题</a:t>
            </a:r>
            <a:endParaRPr lang="en-US" altLang="zh-CN" sz="1800" dirty="0"/>
          </a:p>
        </p:txBody>
      </p:sp>
      <p:pic>
        <p:nvPicPr>
          <p:cNvPr id="3" name="P_4_BD#efd3d8087?pid=9dbc6994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93976" y="1580634"/>
            <a:ext cx="8001000" cy="217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fd3d8087?pid=9dbc69944&amp;color=0,0,0&amp;bt=1&amp;bbb=1"/>
          <p:cNvSpPr/>
          <p:nvPr/>
        </p:nvSpPr>
        <p:spPr>
          <a:xfrm>
            <a:off x="832104" y="1080000"/>
            <a:ext cx="10533888" cy="363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2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3.三项展开式问题</a:t>
            </a:r>
            <a:endParaRPr lang="en-US" altLang="zh-CN" sz="1800" dirty="0"/>
          </a:p>
        </p:txBody>
      </p:sp>
      <p:pic>
        <p:nvPicPr>
          <p:cNvPr id="3" name="P_4_BD#efd3d8087?pid=9dbc69944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4016" y="1580634"/>
            <a:ext cx="7370064" cy="232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1_1#3b56582a4?vop=1&amp;pid=e818964cd&amp;color=0,0,0&amp;bt=1&amp;bbb=1"/>
              <p:cNvSpPr/>
              <p:nvPr/>
            </p:nvSpPr>
            <p:spPr>
              <a:xfrm>
                <a:off x="832104" y="1080000"/>
                <a:ext cx="10533888" cy="4091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的二项展开式中各项的二项式系数只有第6项最大，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则展开式的常数项的值为(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QC_4_BD.1_1#3b56582a4?vop=1&amp;pid=e818964c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09131"/>
              </a:xfrm>
              <a:prstGeom prst="rect">
                <a:avLst/>
              </a:prstGeom>
              <a:blipFill>
                <a:blip r:embed="rId3"/>
                <a:stretch>
                  <a:fillRect l="-1042" b="-1492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2_1#3b56582a4.bracket?vop=1&amp;pid=e818964cd&amp;color=0,0,0&amp;vpa=1"/>
          <p:cNvSpPr/>
          <p:nvPr/>
        </p:nvSpPr>
        <p:spPr>
          <a:xfrm>
            <a:off x="8594883" y="1263451"/>
            <a:ext cx="217488" cy="2054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17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1_2#3b56582a4.choices?vop=1&amp;pid=e818964cd&amp;color=0,0,0&amp;bbb=1"/>
              <p:cNvSpPr/>
              <p:nvPr/>
            </p:nvSpPr>
            <p:spPr>
              <a:xfrm>
                <a:off x="832104" y="1490273"/>
                <a:ext cx="10533888" cy="350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200"/>
                  </a:lnSpc>
                  <a:tabLst>
                    <a:tab pos="2649347" algn="l"/>
                    <a:tab pos="5374894" algn="l"/>
                    <a:tab pos="8113141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840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−252</m:t>
                    </m:r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210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4" name="QC_4_BD.1_2#3b56582a4.choices?vop=1&amp;pid=e818964c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90273"/>
                <a:ext cx="10533888" cy="350330"/>
              </a:xfrm>
              <a:prstGeom prst="rect">
                <a:avLst/>
              </a:prstGeom>
              <a:blipFill>
                <a:blip r:embed="rId4"/>
                <a:stretch>
                  <a:fillRect l="-1042" b="-293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3_1#3b56582a4?vop=1&amp;pid=e818964cd&amp;color=0,0,0&amp;bbb=1"/>
              <p:cNvSpPr/>
              <p:nvPr/>
            </p:nvSpPr>
            <p:spPr>
              <a:xfrm>
                <a:off x="832104" y="1842063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利用二项式的性质得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再根据二项展开式的通项即可求解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QC_4_EX.3_1#3b56582a4?vop=1&amp;pid=e818964c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842063"/>
                <a:ext cx="10533888" cy="602298"/>
              </a:xfrm>
              <a:prstGeom prst="rect">
                <a:avLst/>
              </a:prstGeom>
              <a:blipFill>
                <a:blip r:embed="rId5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3b56582a4?vop=1&amp;pid=e818964cd&amp;color=0,0,0&amp;bbb=1&amp;hb=1"/>
              <p:cNvSpPr/>
              <p:nvPr/>
            </p:nvSpPr>
            <p:spPr>
              <a:xfrm>
                <a:off x="832104" y="2450393"/>
                <a:ext cx="10533888" cy="1973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pPr>
                              <m:e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的二项展开式的通项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因为二项式系数只有第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项最大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−2</m:t>
                            </m:r>
                          </m:sup>
                        </m:s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30−5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(0≤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≤10,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30−5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</m:sSub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10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(−2</m:t>
                    </m:r>
                    <m:sSup>
                      <m:sSupPr>
                        <m:ctrlPr>
                          <a:rPr lang="en-US" altLang="zh-CN" sz="14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=840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6" name="QC_4_AS.4_1#3b56582a4?vop=1&amp;pid=e818964c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50393"/>
                <a:ext cx="10533888" cy="1973898"/>
              </a:xfrm>
              <a:prstGeom prst="rect">
                <a:avLst/>
              </a:prstGeom>
              <a:blipFill>
                <a:blip r:embed="rId6"/>
                <a:stretch>
                  <a:fillRect l="-1042" b="-5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5_1#3c8e464aa?vop=1&amp;pid=e818964cd&amp;color=0,0,0&amp;bt=1&amp;bbb=1"/>
              <p:cNvSpPr/>
              <p:nvPr/>
            </p:nvSpPr>
            <p:spPr>
              <a:xfrm>
                <a:off x="832104" y="1080000"/>
                <a:ext cx="10533888" cy="282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已知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)⋅(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−80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，则实数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的值为(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5_1#3c8e464aa?vop=1&amp;pid=e818964c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2067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6_1#3c8e464aa.bracket?vop=1&amp;pid=e818964cd&amp;color=0,0,0&amp;vpa=2"/>
          <p:cNvSpPr/>
          <p:nvPr/>
        </p:nvSpPr>
        <p:spPr>
          <a:xfrm>
            <a:off x="6795864" y="1075428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C_4_BD.5_2#3c8e464aa.choices?vop=1&amp;pid=e818964cd&amp;color=0,0,0&amp;bbb=1"/>
              <p:cNvSpPr/>
              <p:nvPr/>
            </p:nvSpPr>
            <p:spPr>
              <a:xfrm>
                <a:off x="832104" y="1367527"/>
                <a:ext cx="10533888" cy="40881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latinLnBrk="1">
                  <a:lnSpc>
                    <a:spcPts val="3500"/>
                  </a:lnSpc>
                  <a:tabLst>
                    <a:tab pos="2646172" algn="l"/>
                    <a:tab pos="5292344" algn="l"/>
                    <a:tab pos="7951216" algn="l"/>
                  </a:tabLst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C.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spc="-1030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C_4_BD.5_2#3c8e464aa.choices?vop=1&amp;pid=e818964c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7527"/>
                <a:ext cx="10533888" cy="408813"/>
              </a:xfrm>
              <a:prstGeom prst="rect">
                <a:avLst/>
              </a:prstGeom>
              <a:blipFill>
                <a:blip r:embed="rId4"/>
                <a:stretch>
                  <a:fillRect l="-1042" b="-1641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4_EX.7_1#3c8e464aa?vop=1&amp;pid=e818964cd&amp;color=0,0,0&amp;bbb=1&amp;hb=1"/>
              <p:cNvSpPr/>
              <p:nvPr/>
            </p:nvSpPr>
            <p:spPr>
              <a:xfrm>
                <a:off x="832104" y="1780594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本题为根据两个二项式乘积的展开式的特定项系数求参问题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展开式的通项列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式求解即可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C_4_EX.7_1#3c8e464aa?vop=1&amp;pid=e818964c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80594"/>
                <a:ext cx="10533888" cy="932498"/>
              </a:xfrm>
              <a:prstGeom prst="rect">
                <a:avLst/>
              </a:prstGeom>
              <a:blipFill>
                <a:blip r:embed="rId5"/>
                <a:stretch>
                  <a:fillRect l="-1042" r="-694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8_1#3c8e464aa?vop=1&amp;pid=e818964cd&amp;color=0,0,0&amp;bbb=1"/>
              <p:cNvSpPr/>
              <p:nvPr/>
            </p:nvSpPr>
            <p:spPr>
              <a:xfrm>
                <a:off x="832104" y="2720394"/>
                <a:ext cx="10533888" cy="1320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展开式的通项为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,1,2,3,4,5.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(1+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(−2)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⋅(−2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=−80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8_1#3c8e464aa?vop=1&amp;pid=e818964c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20394"/>
                <a:ext cx="10533888" cy="1320800"/>
              </a:xfrm>
              <a:prstGeom prst="rect">
                <a:avLst/>
              </a:prstGeom>
              <a:blipFill>
                <a:blip r:embed="rId6"/>
                <a:stretch>
                  <a:fillRect l="-1042" b="-460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BD.9_1#bf15f9631?vop=1&amp;pid=e818964cd&amp;color=0,0,0&amp;bt=1&amp;bbb=1"/>
              <p:cNvSpPr/>
              <p:nvPr/>
            </p:nvSpPr>
            <p:spPr>
              <a:xfrm>
                <a:off x="832104" y="1080000"/>
                <a:ext cx="10533888" cy="28206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的展开式中，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的系数是(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)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BD.9_1#bf15f9631?vop=1&amp;pid=e818964cd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2067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QC_4_AN.10_1#bf15f9631.bracket?vop=1&amp;pid=e818964cd&amp;color=0,0,0&amp;vpa=3"/>
          <p:cNvSpPr/>
          <p:nvPr/>
        </p:nvSpPr>
        <p:spPr>
          <a:xfrm>
            <a:off x="4847876" y="1075428"/>
            <a:ext cx="2174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1400" dirty="0"/>
          </a:p>
        </p:txBody>
      </p:sp>
      <p:sp>
        <p:nvSpPr>
          <p:cNvPr id="4" name="QC_4_BD.9_2#bf15f9631.choices?vop=1&amp;pid=e818964cd&amp;color=0,0,0&amp;bbb=1"/>
          <p:cNvSpPr/>
          <p:nvPr/>
        </p:nvSpPr>
        <p:spPr>
          <a:xfrm>
            <a:off x="832104" y="1367527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96972" algn="l"/>
                <a:tab pos="5368544" algn="l"/>
                <a:tab pos="805281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C.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</a:t>
            </a:r>
            <a:endParaRPr lang="en-US" altLang="zh-CN" sz="1400" dirty="0"/>
          </a:p>
        </p:txBody>
      </p:sp>
      <p:sp>
        <p:nvSpPr>
          <p:cNvPr id="5" name="QC_4_EX.11_1#bf15f9631?vop=1&amp;pid=e818964cd&amp;color=0,0,0&amp;bbb=1"/>
          <p:cNvSpPr/>
          <p:nvPr/>
        </p:nvSpPr>
        <p:spPr>
          <a:xfrm>
            <a:off x="832104" y="1719317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本题是三项展开式求指定项的系数问题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先将三项式分为两组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再利用二项式定理展开求解系数即可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12_1#bf15f9631?vop=1&amp;pid=e818964cd&amp;color=0,0,0&amp;bbb=1&amp;hb=1"/>
              <p:cNvSpPr/>
              <p:nvPr/>
            </p:nvSpPr>
            <p:spPr>
              <a:xfrm>
                <a:off x="832104" y="2327647"/>
                <a:ext cx="10533888" cy="325488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=[(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由二项式定理得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[(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]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𝑟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</a:p>
              <a:p>
                <a:pPr latinLnBrk="1">
                  <a:lnSpc>
                    <a:spcPts val="26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欲求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的系数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𝑟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此时对应的项为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的展开式中找到只含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的项即可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由二项式定理得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的二项展开式的通项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𝑇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2(3−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b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0≤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≤3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r>
                      <a:rPr lang="en-US" altLang="zh-CN" sz="1400" b="1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𝐍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的系数为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一题多解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看作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个因式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的乘积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个因式乘积的展开式中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的来源为在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个因式中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个取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个取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个取</a:t>
                </a:r>
              </a:p>
              <a:p>
                <a:pPr latinLnBrk="1">
                  <a:lnSpc>
                    <a:spcPts val="2500"/>
                  </a:lnSpc>
                </a:pP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这样的取法有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对应的项为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⋅(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p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的系数为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60，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A.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12_1#bf15f9631?vop=1&amp;pid=e818964cd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327647"/>
                <a:ext cx="10533888" cy="3254883"/>
              </a:xfrm>
              <a:prstGeom prst="rect">
                <a:avLst/>
              </a:prstGeom>
              <a:blipFill>
                <a:blip r:embed="rId4"/>
                <a:stretch>
                  <a:fillRect l="-1042" r="-1157" b="-337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592</Words>
  <Application>Microsoft Office PowerPoint</Application>
  <PresentationFormat>宽屏</PresentationFormat>
  <Paragraphs>51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2025-10-20T02:40:46Z</dcterms:created>
  <dcterms:modified xsi:type="dcterms:W3CDTF">2025-10-20T02:52:21Z</dcterms:modified>
  <cp:category/>
  <cp:contentStatus/>
</cp:coreProperties>
</file>